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ontserrat SemiBold"/>
      <p:regular r:id="rId31"/>
      <p:bold r:id="rId32"/>
      <p:italic r:id="rId33"/>
      <p:boldItalic r:id="rId34"/>
    </p:embeddedFont>
    <p:embeddedFont>
      <p:font typeface="EB Garamond Medium"/>
      <p:regular r:id="rId35"/>
      <p:bold r:id="rId36"/>
      <p:italic r:id="rId37"/>
      <p:boldItalic r:id="rId38"/>
    </p:embeddedFont>
    <p:embeddedFont>
      <p:font typeface="Montserrat"/>
      <p:regular r:id="rId39"/>
      <p:bold r:id="rId40"/>
      <p:italic r:id="rId41"/>
      <p:boldItalic r:id="rId42"/>
    </p:embeddedFont>
    <p:embeddedFont>
      <p:font typeface="EB Garamond SemiBold"/>
      <p:regular r:id="rId43"/>
      <p:bold r:id="rId44"/>
      <p:italic r:id="rId45"/>
      <p:boldItalic r:id="rId46"/>
    </p:embeddedFont>
    <p:embeddedFont>
      <p:font typeface="EB Garamond"/>
      <p:regular r:id="rId47"/>
      <p:bold r:id="rId48"/>
      <p:italic r:id="rId49"/>
      <p:boldItalic r:id="rId50"/>
    </p:embeddedFont>
    <p:embeddedFont>
      <p:font typeface="EB Garamond ExtraBold"/>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58C2D2-BF98-44B3-8844-CA67E9421E9D}">
  <a:tblStyle styleId="{DB58C2D2-BF98-44B3-8844-CA67E9421E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EBGaramondSemiBold-bold.fntdata"/><Relationship Id="rId43" Type="http://schemas.openxmlformats.org/officeDocument/2006/relationships/font" Target="fonts/EBGaramondSemiBold-regular.fntdata"/><Relationship Id="rId46" Type="http://schemas.openxmlformats.org/officeDocument/2006/relationships/font" Target="fonts/EBGaramondSemiBold-boldItalic.fntdata"/><Relationship Id="rId45" Type="http://schemas.openxmlformats.org/officeDocument/2006/relationships/font" Target="fonts/EBGaramond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EBGaramond-bold.fntdata"/><Relationship Id="rId47" Type="http://schemas.openxmlformats.org/officeDocument/2006/relationships/font" Target="fonts/EBGaramond-regular.fntdata"/><Relationship Id="rId49" Type="http://schemas.openxmlformats.org/officeDocument/2006/relationships/font" Target="fonts/EBGaramon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SemiBold-regular.fntdata"/><Relationship Id="rId30" Type="http://schemas.openxmlformats.org/officeDocument/2006/relationships/slide" Target="slides/slide24.xml"/><Relationship Id="rId33" Type="http://schemas.openxmlformats.org/officeDocument/2006/relationships/font" Target="fonts/MontserratSemiBold-italic.fntdata"/><Relationship Id="rId32" Type="http://schemas.openxmlformats.org/officeDocument/2006/relationships/font" Target="fonts/MontserratSemiBold-bold.fntdata"/><Relationship Id="rId35" Type="http://schemas.openxmlformats.org/officeDocument/2006/relationships/font" Target="fonts/EBGaramondMedium-regular.fntdata"/><Relationship Id="rId34" Type="http://schemas.openxmlformats.org/officeDocument/2006/relationships/font" Target="fonts/MontserratSemiBold-boldItalic.fntdata"/><Relationship Id="rId37" Type="http://schemas.openxmlformats.org/officeDocument/2006/relationships/font" Target="fonts/EBGaramondMedium-italic.fntdata"/><Relationship Id="rId36" Type="http://schemas.openxmlformats.org/officeDocument/2006/relationships/font" Target="fonts/EBGaramondMedium-bold.fntdata"/><Relationship Id="rId39" Type="http://schemas.openxmlformats.org/officeDocument/2006/relationships/font" Target="fonts/Montserrat-regular.fntdata"/><Relationship Id="rId38" Type="http://schemas.openxmlformats.org/officeDocument/2006/relationships/font" Target="fonts/EBGaramond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BGaramondExtraBold-bold.fntdata"/><Relationship Id="rId50" Type="http://schemas.openxmlformats.org/officeDocument/2006/relationships/font" Target="fonts/EBGaramond-boldItalic.fntdata"/><Relationship Id="rId52" Type="http://schemas.openxmlformats.org/officeDocument/2006/relationships/font" Target="fonts/EBGaramondExtra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2883cfc9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2883cfc9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2883cfc9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2883cfc9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256bf3a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256bf3a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2883cfc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2883cfc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2883cfc94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2883cfc94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2883cfc9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2883cfc9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2883cfc9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2883cfc9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2aa55afe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2aa55afe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2883cfc94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2883cfc94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2aa55afe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2aa55afe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2883cfc94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2883cfc94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2aa55afe1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2aa55afe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0e655b782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0e655b78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2883cfc94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2883cfc94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0e655b78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0e655b78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2aa55afe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2aa55afe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256bf3a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256bf3a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2883cfc94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2883cfc94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0e655b7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0e655b7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2aa55afe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2aa55afe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0e655b78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0e655b78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2883cfc9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2883cfc9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2883cfc9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2883cfc9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998292">
            <a:alpha val="74160"/>
          </a:srgbClr>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4"/>
          <p:cNvPicPr preferRelativeResize="0"/>
          <p:nvPr/>
        </p:nvPicPr>
        <p:blipFill rotWithShape="1">
          <a:blip r:embed="rId2">
            <a:alphaModFix/>
          </a:blip>
          <a:srcRect b="14133" l="0" r="0" t="0"/>
          <a:stretch/>
        </p:blipFill>
        <p:spPr>
          <a:xfrm>
            <a:off x="8693364" y="4759425"/>
            <a:ext cx="356324" cy="3059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9D2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600"/>
              <a:buFont typeface="EB Garamond SemiBold"/>
              <a:buNone/>
              <a:defRPr sz="3600">
                <a:solidFill>
                  <a:schemeClr val="dk1"/>
                </a:solidFill>
                <a:latin typeface="EB Garamond SemiBold"/>
                <a:ea typeface="EB Garamond SemiBold"/>
                <a:cs typeface="EB Garamond SemiBold"/>
                <a:sym typeface="EB Garamond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15000"/>
              </a:lnSpc>
              <a:spcBef>
                <a:spcPts val="0"/>
              </a:spcBef>
              <a:spcAft>
                <a:spcPts val="0"/>
              </a:spcAft>
              <a:buClr>
                <a:schemeClr val="dk1"/>
              </a:buClr>
              <a:buSzPts val="2100"/>
              <a:buFont typeface="EB Garamond"/>
              <a:buChar char="●"/>
              <a:defRPr sz="2100">
                <a:solidFill>
                  <a:schemeClr val="dk1"/>
                </a:solidFill>
                <a:latin typeface="EB Garamond"/>
                <a:ea typeface="EB Garamond"/>
                <a:cs typeface="EB Garamond"/>
                <a:sym typeface="EB Garamond"/>
              </a:defRPr>
            </a:lvl1pPr>
            <a:lvl2pPr indent="-336550" lvl="1" marL="9144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2pPr>
            <a:lvl3pPr indent="-336550" lvl="2" marL="13716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3pPr>
            <a:lvl4pPr indent="-336550" lvl="3" marL="18288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4pPr>
            <a:lvl5pPr indent="-336550" lvl="4" marL="22860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5pPr>
            <a:lvl6pPr indent="-336550" lvl="5" marL="27432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6pPr>
            <a:lvl7pPr indent="-336550" lvl="6" marL="32004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7pPr>
            <a:lvl8pPr indent="-336550" lvl="7" marL="36576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8pPr>
            <a:lvl9pPr indent="-336550" lvl="8" marL="4114800">
              <a:lnSpc>
                <a:spcPct val="115000"/>
              </a:lnSpc>
              <a:spcBef>
                <a:spcPts val="0"/>
              </a:spcBef>
              <a:spcAft>
                <a:spcPts val="0"/>
              </a:spcAft>
              <a:buClr>
                <a:schemeClr val="dk1"/>
              </a:buClr>
              <a:buSzPts val="1700"/>
              <a:buFont typeface="EB Garamond"/>
              <a:buChar char="■"/>
              <a:defRPr sz="1700">
                <a:solidFill>
                  <a:schemeClr val="dk1"/>
                </a:solidFill>
                <a:latin typeface="EB Garamond"/>
                <a:ea typeface="EB Garamond"/>
                <a:cs typeface="EB Garamond"/>
                <a:sym typeface="EB Garamon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2.jpg"/><Relationship Id="rId5"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3.png"/><Relationship Id="rId11" Type="http://schemas.openxmlformats.org/officeDocument/2006/relationships/image" Target="../media/image31.png"/><Relationship Id="rId10" Type="http://schemas.openxmlformats.org/officeDocument/2006/relationships/image" Target="../media/image18.png"/><Relationship Id="rId9"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5.png"/><Relationship Id="rId11" Type="http://schemas.openxmlformats.org/officeDocument/2006/relationships/image" Target="../media/image28.png"/><Relationship Id="rId10" Type="http://schemas.openxmlformats.org/officeDocument/2006/relationships/image" Target="../media/image21.png"/><Relationship Id="rId12" Type="http://schemas.openxmlformats.org/officeDocument/2006/relationships/image" Target="../media/image23.png"/><Relationship Id="rId9"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EB Garamond ExtraBold"/>
                <a:ea typeface="EB Garamond ExtraBold"/>
                <a:cs typeface="EB Garamond ExtraBold"/>
                <a:sym typeface="EB Garamond ExtraBold"/>
              </a:rPr>
              <a:t>Wavelength </a:t>
            </a:r>
            <a:endParaRPr>
              <a:latin typeface="EB Garamond ExtraBold"/>
              <a:ea typeface="EB Garamond ExtraBold"/>
              <a:cs typeface="EB Garamond ExtraBold"/>
              <a:sym typeface="EB Garamond ExtraBold"/>
            </a:endParaRPr>
          </a:p>
          <a:p>
            <a:pPr indent="0" lvl="0" marL="0" rtl="0" algn="ctr">
              <a:spcBef>
                <a:spcPts val="0"/>
              </a:spcBef>
              <a:spcAft>
                <a:spcPts val="0"/>
              </a:spcAft>
              <a:buNone/>
            </a:pPr>
            <a:r>
              <a:rPr lang="en"/>
              <a:t>Low-fi Prototyping</a:t>
            </a:r>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2: Connor, Corbin, Sebastian, Steven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52450" y="1260150"/>
            <a:ext cx="404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Complex</a:t>
            </a:r>
            <a:r>
              <a:rPr lang="en"/>
              <a:t> Task: Listen live with a friend</a:t>
            </a:r>
            <a:endParaRPr/>
          </a:p>
        </p:txBody>
      </p:sp>
      <p:pic>
        <p:nvPicPr>
          <p:cNvPr id="141" name="Google Shape;141;p22"/>
          <p:cNvPicPr preferRelativeResize="0"/>
          <p:nvPr/>
        </p:nvPicPr>
        <p:blipFill>
          <a:blip r:embed="rId3">
            <a:alphaModFix/>
          </a:blip>
          <a:stretch>
            <a:fillRect/>
          </a:stretch>
        </p:blipFill>
        <p:spPr>
          <a:xfrm>
            <a:off x="4933700" y="0"/>
            <a:ext cx="421030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Experimenting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Participants</a:t>
            </a:r>
            <a:endParaRPr/>
          </a:p>
        </p:txBody>
      </p:sp>
      <p:sp>
        <p:nvSpPr>
          <p:cNvPr id="152" name="Google Shape;152;p24"/>
          <p:cNvSpPr txBox="1"/>
          <p:nvPr/>
        </p:nvSpPr>
        <p:spPr>
          <a:xfrm>
            <a:off x="954269" y="3591800"/>
            <a:ext cx="1150200" cy="5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100">
                <a:latin typeface="EB Garamond"/>
                <a:ea typeface="EB Garamond"/>
                <a:cs typeface="EB Garamond"/>
                <a:sym typeface="EB Garamond"/>
              </a:rPr>
              <a:t>1</a:t>
            </a:r>
            <a:endParaRPr sz="2100">
              <a:solidFill>
                <a:srgbClr val="000000"/>
              </a:solidFill>
              <a:latin typeface="EB Garamond"/>
              <a:ea typeface="EB Garamond"/>
              <a:cs typeface="EB Garamond"/>
              <a:sym typeface="EB Garamond"/>
            </a:endParaRPr>
          </a:p>
        </p:txBody>
      </p:sp>
      <p:sp>
        <p:nvSpPr>
          <p:cNvPr id="153" name="Google Shape;153;p24"/>
          <p:cNvSpPr txBox="1"/>
          <p:nvPr/>
        </p:nvSpPr>
        <p:spPr>
          <a:xfrm>
            <a:off x="628763" y="4054300"/>
            <a:ext cx="1801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Listens to music for 6 hours per day, fan of classic hip hop</a:t>
            </a:r>
            <a:endParaRPr>
              <a:latin typeface="EB Garamond"/>
              <a:ea typeface="EB Garamond"/>
              <a:cs typeface="EB Garamond"/>
              <a:sym typeface="EB Garamond"/>
            </a:endParaRPr>
          </a:p>
        </p:txBody>
      </p:sp>
      <p:sp>
        <p:nvSpPr>
          <p:cNvPr id="154" name="Google Shape;154;p24"/>
          <p:cNvSpPr txBox="1"/>
          <p:nvPr/>
        </p:nvSpPr>
        <p:spPr>
          <a:xfrm>
            <a:off x="3996894" y="3591800"/>
            <a:ext cx="1150200" cy="5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100">
                <a:latin typeface="EB Garamond"/>
                <a:ea typeface="EB Garamond"/>
                <a:cs typeface="EB Garamond"/>
                <a:sym typeface="EB Garamond"/>
              </a:rPr>
              <a:t>2</a:t>
            </a:r>
            <a:endParaRPr sz="2100">
              <a:solidFill>
                <a:srgbClr val="000000"/>
              </a:solidFill>
              <a:latin typeface="EB Garamond"/>
              <a:ea typeface="EB Garamond"/>
              <a:cs typeface="EB Garamond"/>
              <a:sym typeface="EB Garamond"/>
            </a:endParaRPr>
          </a:p>
        </p:txBody>
      </p:sp>
      <p:sp>
        <p:nvSpPr>
          <p:cNvPr id="155" name="Google Shape;155;p24"/>
          <p:cNvSpPr txBox="1"/>
          <p:nvPr/>
        </p:nvSpPr>
        <p:spPr>
          <a:xfrm>
            <a:off x="7039519" y="3591800"/>
            <a:ext cx="1150200" cy="5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100">
                <a:latin typeface="EB Garamond"/>
                <a:ea typeface="EB Garamond"/>
                <a:cs typeface="EB Garamond"/>
                <a:sym typeface="EB Garamond"/>
              </a:rPr>
              <a:t>3</a:t>
            </a:r>
            <a:endParaRPr sz="2100">
              <a:solidFill>
                <a:srgbClr val="000000"/>
              </a:solidFill>
              <a:latin typeface="EB Garamond"/>
              <a:ea typeface="EB Garamond"/>
              <a:cs typeface="EB Garamond"/>
              <a:sym typeface="EB Garamond"/>
            </a:endParaRPr>
          </a:p>
        </p:txBody>
      </p:sp>
      <p:sp>
        <p:nvSpPr>
          <p:cNvPr id="156" name="Google Shape;156;p24"/>
          <p:cNvSpPr txBox="1"/>
          <p:nvPr/>
        </p:nvSpPr>
        <p:spPr>
          <a:xfrm>
            <a:off x="3671388" y="4054300"/>
            <a:ext cx="180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Avid playlist builder, fan of 70s rock</a:t>
            </a:r>
            <a:endParaRPr>
              <a:latin typeface="EB Garamond"/>
              <a:ea typeface="EB Garamond"/>
              <a:cs typeface="EB Garamond"/>
              <a:sym typeface="EB Garamond"/>
            </a:endParaRPr>
          </a:p>
        </p:txBody>
      </p:sp>
      <p:sp>
        <p:nvSpPr>
          <p:cNvPr id="157" name="Google Shape;157;p24"/>
          <p:cNvSpPr txBox="1"/>
          <p:nvPr/>
        </p:nvSpPr>
        <p:spPr>
          <a:xfrm>
            <a:off x="6714013" y="4054300"/>
            <a:ext cx="1801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Listens primarily to music popular outside the United States</a:t>
            </a:r>
            <a:endParaRPr>
              <a:latin typeface="EB Garamond"/>
              <a:ea typeface="EB Garamond"/>
              <a:cs typeface="EB Garamond"/>
              <a:sym typeface="EB Garamond"/>
            </a:endParaRPr>
          </a:p>
        </p:txBody>
      </p:sp>
      <p:sp>
        <p:nvSpPr>
          <p:cNvPr id="158" name="Google Shape;158;p24"/>
          <p:cNvSpPr txBox="1"/>
          <p:nvPr/>
        </p:nvSpPr>
        <p:spPr>
          <a:xfrm>
            <a:off x="2602975" y="647475"/>
            <a:ext cx="58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(selected for their niche interests in music and their interest in making playlists)</a:t>
            </a:r>
            <a:endParaRPr>
              <a:latin typeface="EB Garamond"/>
              <a:ea typeface="EB Garamond"/>
              <a:cs typeface="EB Garamond"/>
              <a:sym typeface="EB Garamond"/>
            </a:endParaRPr>
          </a:p>
        </p:txBody>
      </p:sp>
      <p:pic>
        <p:nvPicPr>
          <p:cNvPr id="159" name="Google Shape;159;p24"/>
          <p:cNvPicPr preferRelativeResize="0"/>
          <p:nvPr/>
        </p:nvPicPr>
        <p:blipFill rotWithShape="1">
          <a:blip r:embed="rId3">
            <a:alphaModFix/>
          </a:blip>
          <a:srcRect b="0" l="78736" r="0" t="0"/>
          <a:stretch/>
        </p:blipFill>
        <p:spPr>
          <a:xfrm>
            <a:off x="4120071" y="1241475"/>
            <a:ext cx="903864" cy="2233375"/>
          </a:xfrm>
          <a:prstGeom prst="rect">
            <a:avLst/>
          </a:prstGeom>
          <a:noFill/>
          <a:ln>
            <a:noFill/>
          </a:ln>
        </p:spPr>
      </p:pic>
      <p:pic>
        <p:nvPicPr>
          <p:cNvPr id="160" name="Google Shape;160;p24"/>
          <p:cNvPicPr preferRelativeResize="0"/>
          <p:nvPr/>
        </p:nvPicPr>
        <p:blipFill rotWithShape="1">
          <a:blip r:embed="rId4">
            <a:alphaModFix/>
          </a:blip>
          <a:srcRect b="0" l="72733" r="0" t="0"/>
          <a:stretch/>
        </p:blipFill>
        <p:spPr>
          <a:xfrm>
            <a:off x="1009222" y="1292575"/>
            <a:ext cx="1040302" cy="2131175"/>
          </a:xfrm>
          <a:prstGeom prst="rect">
            <a:avLst/>
          </a:prstGeom>
          <a:noFill/>
          <a:ln>
            <a:noFill/>
          </a:ln>
        </p:spPr>
      </p:pic>
      <p:pic>
        <p:nvPicPr>
          <p:cNvPr id="161" name="Google Shape;161;p24"/>
          <p:cNvPicPr preferRelativeResize="0"/>
          <p:nvPr/>
        </p:nvPicPr>
        <p:blipFill rotWithShape="1">
          <a:blip r:embed="rId5">
            <a:alphaModFix/>
          </a:blip>
          <a:srcRect b="62154" l="60170" r="22593" t="6085"/>
          <a:stretch/>
        </p:blipFill>
        <p:spPr>
          <a:xfrm>
            <a:off x="6995562" y="1164030"/>
            <a:ext cx="1238125" cy="22814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Method</a:t>
            </a:r>
            <a:endParaRPr/>
          </a:p>
        </p:txBody>
      </p:sp>
      <p:sp>
        <p:nvSpPr>
          <p:cNvPr id="167" name="Google Shape;16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a:t>Interview with (1) was in person, (2) and (3) were over Zoom (using the proposed technique of “hugging” the laptop).</a:t>
            </a:r>
            <a:endParaRPr/>
          </a:p>
          <a:p>
            <a:pPr indent="-361950" lvl="0" marL="457200" rtl="0" algn="l">
              <a:spcBef>
                <a:spcPts val="1000"/>
              </a:spcBef>
              <a:spcAft>
                <a:spcPts val="0"/>
              </a:spcAft>
              <a:buSzPts val="2100"/>
              <a:buAutoNum type="arabicPeriod"/>
            </a:pPr>
            <a:r>
              <a:rPr lang="en"/>
              <a:t>Used </a:t>
            </a:r>
            <a:r>
              <a:rPr i="1" lang="en"/>
              <a:t>Marvel</a:t>
            </a:r>
            <a:r>
              <a:rPr lang="en"/>
              <a:t>, we created a digital Lo-Fi prototype.</a:t>
            </a:r>
            <a:endParaRPr/>
          </a:p>
          <a:p>
            <a:pPr indent="-361950" lvl="0" marL="457200" rtl="0" algn="l">
              <a:spcBef>
                <a:spcPts val="1000"/>
              </a:spcBef>
              <a:spcAft>
                <a:spcPts val="0"/>
              </a:spcAft>
              <a:buSzPts val="2100"/>
              <a:buAutoNum type="arabicPeriod"/>
            </a:pPr>
            <a:r>
              <a:rPr lang="en"/>
              <a:t>Stressed our desire for ease of use and navigation. </a:t>
            </a:r>
            <a:endParaRPr/>
          </a:p>
          <a:p>
            <a:pPr indent="-361950" lvl="0" marL="457200" rtl="0" algn="l">
              <a:spcBef>
                <a:spcPts val="1000"/>
              </a:spcBef>
              <a:spcAft>
                <a:spcPts val="0"/>
              </a:spcAft>
              <a:buSzPts val="2100"/>
              <a:buAutoNum type="arabicPeriod"/>
            </a:pPr>
            <a:r>
              <a:rPr lang="en"/>
              <a:t>Had participants complete tasks one at a time.</a:t>
            </a:r>
            <a:endParaRPr/>
          </a:p>
          <a:p>
            <a:pPr indent="-361950" lvl="0" marL="457200" rtl="0" algn="l">
              <a:spcBef>
                <a:spcPts val="1000"/>
              </a:spcBef>
              <a:spcAft>
                <a:spcPts val="1000"/>
              </a:spcAft>
              <a:buSzPts val="2100"/>
              <a:buAutoNum type="arabicPeriod"/>
            </a:pPr>
            <a:r>
              <a:rPr lang="en"/>
              <a:t>We timed each task.</a:t>
            </a:r>
            <a:endParaRPr sz="1100">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0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0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1000"/>
                                        <p:tgtEl>
                                          <p:spTgt spid="1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animEffect filter="fade" transition="in">
                                      <p:cBhvr>
                                        <p:cTn dur="1000"/>
                                        <p:tgtEl>
                                          <p:spTgt spid="1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animEffect filter="fade" transition="in">
                                      <p:cBhvr>
                                        <p:cTn dur="1000"/>
                                        <p:tgtEl>
                                          <p:spTgt spid="16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0" y="0"/>
            <a:ext cx="4041001" cy="4709743"/>
          </a:xfrm>
          <a:prstGeom prst="rect">
            <a:avLst/>
          </a:prstGeom>
          <a:noFill/>
          <a:ln>
            <a:noFill/>
          </a:ln>
        </p:spPr>
      </p:pic>
      <p:pic>
        <p:nvPicPr>
          <p:cNvPr id="173" name="Google Shape;173;p26"/>
          <p:cNvPicPr preferRelativeResize="0"/>
          <p:nvPr/>
        </p:nvPicPr>
        <p:blipFill rotWithShape="1">
          <a:blip r:embed="rId4">
            <a:alphaModFix/>
          </a:blip>
          <a:srcRect b="11187" l="-1180" r="1180" t="-4881"/>
          <a:stretch/>
        </p:blipFill>
        <p:spPr>
          <a:xfrm>
            <a:off x="4274525" y="0"/>
            <a:ext cx="4869476" cy="4402200"/>
          </a:xfrm>
          <a:prstGeom prst="rect">
            <a:avLst/>
          </a:prstGeom>
          <a:noFill/>
          <a:ln>
            <a:noFill/>
          </a:ln>
        </p:spPr>
      </p:pic>
      <p:pic>
        <p:nvPicPr>
          <p:cNvPr id="174" name="Google Shape;174;p26"/>
          <p:cNvPicPr preferRelativeResize="0"/>
          <p:nvPr/>
        </p:nvPicPr>
        <p:blipFill>
          <a:blip r:embed="rId5">
            <a:alphaModFix/>
          </a:blip>
          <a:stretch>
            <a:fillRect/>
          </a:stretch>
        </p:blipFill>
        <p:spPr>
          <a:xfrm>
            <a:off x="2895675" y="103423"/>
            <a:ext cx="4040999" cy="49366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80" name="Google Shape;18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Timing Data (in seconds)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In addition to this data, </a:t>
            </a:r>
            <a:r>
              <a:rPr lang="en"/>
              <a:t>the experiment facilitator would observe when a participant was struggling with a particular path and inquire with the participant what was confusing them. </a:t>
            </a:r>
            <a:endParaRPr/>
          </a:p>
        </p:txBody>
      </p:sp>
      <p:graphicFrame>
        <p:nvGraphicFramePr>
          <p:cNvPr id="181" name="Google Shape;181;p27"/>
          <p:cNvGraphicFramePr/>
          <p:nvPr/>
        </p:nvGraphicFramePr>
        <p:xfrm>
          <a:off x="952500" y="1809750"/>
          <a:ext cx="3000000" cy="3000000"/>
        </p:xfrm>
        <a:graphic>
          <a:graphicData uri="http://schemas.openxmlformats.org/drawingml/2006/table">
            <a:tbl>
              <a:tblPr>
                <a:noFill/>
                <a:tableStyleId>{DB58C2D2-BF98-44B3-8844-CA67E9421E9D}</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Montserrat"/>
                          <a:ea typeface="Montserrat"/>
                          <a:cs typeface="Montserrat"/>
                          <a:sym typeface="Montserrat"/>
                        </a:rPr>
                        <a:t>Participant 1</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Montserrat"/>
                          <a:ea typeface="Montserrat"/>
                          <a:cs typeface="Montserrat"/>
                          <a:sym typeface="Montserrat"/>
                        </a:rPr>
                        <a:t>Participant 2</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Montserrat"/>
                          <a:ea typeface="Montserrat"/>
                          <a:cs typeface="Montserrat"/>
                          <a:sym typeface="Montserrat"/>
                        </a:rPr>
                        <a:t>Participant 3</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100">
                          <a:latin typeface="Montserrat"/>
                          <a:ea typeface="Montserrat"/>
                          <a:cs typeface="Montserrat"/>
                          <a:sym typeface="Montserrat"/>
                        </a:rPr>
                        <a:t>Simple: customize profile</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0:07</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0:08</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0:13</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100">
                          <a:latin typeface="Montserrat"/>
                          <a:ea typeface="Montserrat"/>
                          <a:cs typeface="Montserrat"/>
                          <a:sym typeface="Montserrat"/>
                        </a:rPr>
                        <a:t>Moderate: view friend’s profile</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0:07</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0:24</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0:08</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100">
                          <a:latin typeface="Montserrat"/>
                          <a:ea typeface="Montserrat"/>
                          <a:cs typeface="Montserrat"/>
                          <a:sym typeface="Montserrat"/>
                        </a:rPr>
                        <a:t>Complex: add song in live session</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Incomplete (hot zone was incorrect)</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0:11</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0:16</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87" name="Google Shape;187;p28"/>
          <p:cNvSpPr/>
          <p:nvPr/>
        </p:nvSpPr>
        <p:spPr>
          <a:xfrm>
            <a:off x="6357025" y="3618263"/>
            <a:ext cx="2597400" cy="572700"/>
          </a:xfrm>
          <a:prstGeom prst="wedgeRoundRectCallout">
            <a:avLst>
              <a:gd fmla="val -4328" name="adj1"/>
              <a:gd fmla="val 84663"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txBox="1"/>
          <p:nvPr/>
        </p:nvSpPr>
        <p:spPr>
          <a:xfrm>
            <a:off x="6465450" y="3653210"/>
            <a:ext cx="23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EB Garamond"/>
                <a:ea typeface="EB Garamond"/>
                <a:cs typeface="EB Garamond"/>
                <a:sym typeface="EB Garamond"/>
              </a:rPr>
              <a:t>UI was “straightforward”</a:t>
            </a:r>
            <a:endParaRPr sz="1800">
              <a:latin typeface="EB Garamond"/>
              <a:ea typeface="EB Garamond"/>
              <a:cs typeface="EB Garamond"/>
              <a:sym typeface="EB Garamond"/>
            </a:endParaRPr>
          </a:p>
        </p:txBody>
      </p:sp>
      <p:sp>
        <p:nvSpPr>
          <p:cNvPr id="189" name="Google Shape;189;p28"/>
          <p:cNvSpPr/>
          <p:nvPr/>
        </p:nvSpPr>
        <p:spPr>
          <a:xfrm>
            <a:off x="191925" y="1252538"/>
            <a:ext cx="6173100" cy="2435700"/>
          </a:xfrm>
          <a:prstGeom prst="wedgeRoundRectCallout">
            <a:avLst>
              <a:gd fmla="val -47894" name="adj1"/>
              <a:gd fmla="val 58415"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txBox="1"/>
          <p:nvPr/>
        </p:nvSpPr>
        <p:spPr>
          <a:xfrm>
            <a:off x="246075" y="1462013"/>
            <a:ext cx="2956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EB Garamond"/>
                <a:ea typeface="EB Garamond"/>
                <a:cs typeface="EB Garamond"/>
                <a:sym typeface="EB Garamond"/>
              </a:rPr>
              <a:t>Discerning “view match’s profile” versus “view friend’s profile” was an artifact of a previous design</a:t>
            </a:r>
            <a:endParaRPr sz="1800">
              <a:latin typeface="EB Garamond"/>
              <a:ea typeface="EB Garamond"/>
              <a:cs typeface="EB Garamond"/>
              <a:sym typeface="EB Garamond"/>
            </a:endParaRPr>
          </a:p>
        </p:txBody>
      </p:sp>
      <p:graphicFrame>
        <p:nvGraphicFramePr>
          <p:cNvPr id="191" name="Google Shape;191;p28"/>
          <p:cNvGraphicFramePr/>
          <p:nvPr/>
        </p:nvGraphicFramePr>
        <p:xfrm>
          <a:off x="3076550" y="1462013"/>
          <a:ext cx="3000000" cy="3000000"/>
        </p:xfrm>
        <a:graphic>
          <a:graphicData uri="http://schemas.openxmlformats.org/drawingml/2006/table">
            <a:tbl>
              <a:tblPr>
                <a:noFill/>
                <a:tableStyleId>{DB58C2D2-BF98-44B3-8844-CA67E9421E9D}</a:tableStyleId>
              </a:tblPr>
              <a:tblGrid>
                <a:gridCol w="1532550"/>
                <a:gridCol w="1532550"/>
              </a:tblGrid>
              <a:tr h="462275">
                <a:tc>
                  <a:txBody>
                    <a:bodyPr/>
                    <a:lstStyle/>
                    <a:p>
                      <a:pPr indent="0" lvl="0" marL="0" rtl="0" algn="l">
                        <a:spcBef>
                          <a:spcPts val="0"/>
                        </a:spcBef>
                        <a:spcAft>
                          <a:spcPts val="0"/>
                        </a:spcAft>
                        <a:buNone/>
                      </a:pPr>
                      <a:r>
                        <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Montserrat"/>
                          <a:ea typeface="Montserrat"/>
                          <a:cs typeface="Montserrat"/>
                          <a:sym typeface="Montserrat"/>
                        </a:rPr>
                        <a:t>Participant 2</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100">
                          <a:latin typeface="Montserrat"/>
                          <a:ea typeface="Montserrat"/>
                          <a:cs typeface="Montserrat"/>
                          <a:sym typeface="Montserrat"/>
                        </a:rPr>
                        <a:t>Simple: customize profile</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0:08</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100">
                          <a:latin typeface="Montserrat"/>
                          <a:ea typeface="Montserrat"/>
                          <a:cs typeface="Montserrat"/>
                          <a:sym typeface="Montserrat"/>
                        </a:rPr>
                        <a:t>Moderate: view friend’s profile</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0:24</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100">
                          <a:latin typeface="Montserrat"/>
                          <a:ea typeface="Montserrat"/>
                          <a:cs typeface="Montserrat"/>
                          <a:sym typeface="Montserrat"/>
                        </a:rPr>
                        <a:t>Complex: add song in live session</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Montserrat"/>
                          <a:ea typeface="Montserrat"/>
                          <a:cs typeface="Montserrat"/>
                          <a:sym typeface="Montserrat"/>
                        </a:rPr>
                        <a:t>0:11</a:t>
                      </a:r>
                      <a:endParaRPr b="1" sz="1100">
                        <a:latin typeface="Montserrat"/>
                        <a:ea typeface="Montserrat"/>
                        <a:cs typeface="Montserrat"/>
                        <a:sym typeface="Montserra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92" name="Google Shape;192;p28"/>
          <p:cNvSpPr/>
          <p:nvPr/>
        </p:nvSpPr>
        <p:spPr>
          <a:xfrm>
            <a:off x="2720900" y="3968875"/>
            <a:ext cx="2956800" cy="717900"/>
          </a:xfrm>
          <a:prstGeom prst="wedgeRoundRectCallout">
            <a:avLst>
              <a:gd fmla="val -35167" name="adj1"/>
              <a:gd fmla="val 66371"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nvSpPr>
        <p:spPr>
          <a:xfrm>
            <a:off x="2821700" y="3923075"/>
            <a:ext cx="285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EB Garamond"/>
                <a:ea typeface="EB Garamond"/>
                <a:cs typeface="EB Garamond"/>
                <a:sym typeface="EB Garamond"/>
              </a:rPr>
              <a:t>Participants liked </a:t>
            </a:r>
            <a:r>
              <a:rPr lang="en" sz="1800">
                <a:latin typeface="EB Garamond"/>
                <a:ea typeface="EB Garamond"/>
                <a:cs typeface="EB Garamond"/>
                <a:sym typeface="EB Garamond"/>
              </a:rPr>
              <a:t>the design for our “Live Listening” screen</a:t>
            </a:r>
            <a:endParaRPr sz="1800">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Suggested UI Changes</a:t>
            </a:r>
            <a:endParaRPr/>
          </a:p>
        </p:txBody>
      </p:sp>
      <p:sp>
        <p:nvSpPr>
          <p:cNvPr id="199" name="Google Shape;199;p29"/>
          <p:cNvSpPr/>
          <p:nvPr/>
        </p:nvSpPr>
        <p:spPr>
          <a:xfrm>
            <a:off x="570125" y="1531475"/>
            <a:ext cx="3011100" cy="14307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txBox="1"/>
          <p:nvPr/>
        </p:nvSpPr>
        <p:spPr>
          <a:xfrm>
            <a:off x="624275" y="1531476"/>
            <a:ext cx="2956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EB Garamond"/>
                <a:ea typeface="EB Garamond"/>
                <a:cs typeface="EB Garamond"/>
                <a:sym typeface="EB Garamond"/>
              </a:rPr>
              <a:t>Some participants noted that the UI for the app was “generic”. They suggested that we “spice it up”</a:t>
            </a:r>
            <a:endParaRPr sz="1800">
              <a:latin typeface="EB Garamond"/>
              <a:ea typeface="EB Garamond"/>
              <a:cs typeface="EB Garamond"/>
              <a:sym typeface="EB Garamond"/>
            </a:endParaRPr>
          </a:p>
        </p:txBody>
      </p:sp>
      <p:sp>
        <p:nvSpPr>
          <p:cNvPr id="201" name="Google Shape;201;p29"/>
          <p:cNvSpPr/>
          <p:nvPr/>
        </p:nvSpPr>
        <p:spPr>
          <a:xfrm>
            <a:off x="5070050" y="1531476"/>
            <a:ext cx="2956800" cy="15240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txBox="1"/>
          <p:nvPr/>
        </p:nvSpPr>
        <p:spPr>
          <a:xfrm>
            <a:off x="5170850" y="1485675"/>
            <a:ext cx="2856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EB Garamond"/>
                <a:ea typeface="EB Garamond"/>
                <a:cs typeface="EB Garamond"/>
                <a:sym typeface="EB Garamond"/>
              </a:rPr>
              <a:t>A participant recommended making it clearer how to create a live listening session; the headphone icon wasn’t clear enough </a:t>
            </a:r>
            <a:endParaRPr sz="1800">
              <a:latin typeface="EB Garamond"/>
              <a:ea typeface="EB Garamond"/>
              <a:cs typeface="EB Garamond"/>
              <a:sym typeface="EB Garamond"/>
            </a:endParaRPr>
          </a:p>
        </p:txBody>
      </p:sp>
      <p:sp>
        <p:nvSpPr>
          <p:cNvPr id="203" name="Google Shape;203;p29"/>
          <p:cNvSpPr txBox="1"/>
          <p:nvPr>
            <p:ph idx="1" type="body"/>
          </p:nvPr>
        </p:nvSpPr>
        <p:spPr>
          <a:xfrm>
            <a:off x="311700" y="3613375"/>
            <a:ext cx="8520600" cy="1293000"/>
          </a:xfrm>
          <a:prstGeom prst="rect">
            <a:avLst/>
          </a:prstGeom>
        </p:spPr>
        <p:txBody>
          <a:bodyPr anchorCtr="0" anchor="t" bIns="91425" lIns="91425" spcFirstLastPara="1" rIns="91425" wrap="square" tIns="91425">
            <a:normAutofit fontScale="85000" lnSpcReduction="20000"/>
          </a:bodyPr>
          <a:lstStyle/>
          <a:p>
            <a:pPr indent="-341947" lvl="0" marL="457200" rtl="0" algn="l">
              <a:spcBef>
                <a:spcPts val="0"/>
              </a:spcBef>
              <a:spcAft>
                <a:spcPts val="0"/>
              </a:spcAft>
              <a:buSzPct val="100000"/>
              <a:buChar char="-"/>
            </a:pPr>
            <a:r>
              <a:rPr lang="en"/>
              <a:t>Many of the issues which occurred weren’t with the content of the prototype, but with how we constructed it on </a:t>
            </a:r>
            <a:r>
              <a:rPr i="1" lang="en"/>
              <a:t>Marvel</a:t>
            </a:r>
            <a:r>
              <a:rPr lang="en"/>
              <a:t>. </a:t>
            </a:r>
            <a:endParaRPr/>
          </a:p>
          <a:p>
            <a:pPr indent="-341947" lvl="0" marL="457200" rtl="0" algn="l">
              <a:spcBef>
                <a:spcPts val="0"/>
              </a:spcBef>
              <a:spcAft>
                <a:spcPts val="0"/>
              </a:spcAft>
              <a:buSzPct val="100000"/>
              <a:buChar char="-"/>
            </a:pPr>
            <a:r>
              <a:rPr lang="en"/>
              <a:t>Balance of simplicity of function, with an engaging design.</a:t>
            </a:r>
            <a:endParaRPr/>
          </a:p>
          <a:p>
            <a:pPr indent="-341947" lvl="0" marL="457200" rtl="0" algn="l">
              <a:spcBef>
                <a:spcPts val="0"/>
              </a:spcBef>
              <a:spcAft>
                <a:spcPts val="0"/>
              </a:spcAft>
              <a:buSzPct val="100000"/>
              <a:buChar char="-"/>
            </a:pPr>
            <a:r>
              <a:rPr lang="en"/>
              <a:t>Create a more engaging UI design, while maintaining an seamless flow between screens.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Effect filter="fade" transition="in">
                                      <p:cBhvr>
                                        <p:cTn dur="1000"/>
                                        <p:tgtEl>
                                          <p:spTgt spid="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animEffect filter="fade" transition="in">
                                      <p:cBhvr>
                                        <p:cTn dur="1000"/>
                                        <p:tgtEl>
                                          <p:spTgt spid="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animEffect filter="fade" transition="in">
                                      <p:cBhvr>
                                        <p:cTn dur="1000"/>
                                        <p:tgtEl>
                                          <p:spTgt spid="2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635400" y="2285400"/>
            <a:ext cx="187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idx="1" type="body"/>
          </p:nvPr>
        </p:nvSpPr>
        <p:spPr>
          <a:xfrm>
            <a:off x="311700" y="1172550"/>
            <a:ext cx="8520600" cy="2798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800"/>
              <a:t>Our aim with Wavelength is make it easier for people with similar music tastes to connect. We believe music is better when you share it with others!</a:t>
            </a:r>
            <a:endParaRPr sz="3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752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2" name="Google Shape;62;p14"/>
          <p:cNvSpPr txBox="1"/>
          <p:nvPr>
            <p:ph idx="1" type="body"/>
          </p:nvPr>
        </p:nvSpPr>
        <p:spPr>
          <a:xfrm>
            <a:off x="500400" y="1246113"/>
            <a:ext cx="5141400" cy="618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 sz="2185"/>
              <a:t>Mission Statement and Value Proposition</a:t>
            </a:r>
            <a:endParaRPr sz="2185"/>
          </a:p>
        </p:txBody>
      </p:sp>
      <p:sp>
        <p:nvSpPr>
          <p:cNvPr id="63" name="Google Shape;63;p14"/>
          <p:cNvSpPr txBox="1"/>
          <p:nvPr>
            <p:ph idx="1" type="body"/>
          </p:nvPr>
        </p:nvSpPr>
        <p:spPr>
          <a:xfrm>
            <a:off x="1756800" y="1804000"/>
            <a:ext cx="38850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Problem/Solution Overview</a:t>
            </a:r>
            <a:endParaRPr/>
          </a:p>
        </p:txBody>
      </p:sp>
      <p:sp>
        <p:nvSpPr>
          <p:cNvPr id="64" name="Google Shape;64;p14"/>
          <p:cNvSpPr txBox="1"/>
          <p:nvPr>
            <p:ph idx="1" type="body"/>
          </p:nvPr>
        </p:nvSpPr>
        <p:spPr>
          <a:xfrm>
            <a:off x="3502200" y="2262600"/>
            <a:ext cx="21396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Selected Interface</a:t>
            </a:r>
            <a:endParaRPr/>
          </a:p>
        </p:txBody>
      </p:sp>
      <p:sp>
        <p:nvSpPr>
          <p:cNvPr id="65" name="Google Shape;65;p14"/>
          <p:cNvSpPr txBox="1"/>
          <p:nvPr>
            <p:ph idx="1" type="body"/>
          </p:nvPr>
        </p:nvSpPr>
        <p:spPr>
          <a:xfrm>
            <a:off x="4461475" y="2731025"/>
            <a:ext cx="21396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Lo-Fi Prototype</a:t>
            </a:r>
            <a:endParaRPr/>
          </a:p>
        </p:txBody>
      </p:sp>
      <p:sp>
        <p:nvSpPr>
          <p:cNvPr id="66" name="Google Shape;66;p14"/>
          <p:cNvSpPr txBox="1"/>
          <p:nvPr>
            <p:ph idx="1" type="body"/>
          </p:nvPr>
        </p:nvSpPr>
        <p:spPr>
          <a:xfrm>
            <a:off x="5210050" y="3279075"/>
            <a:ext cx="2139600" cy="61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User Testing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idx="1" type="body"/>
          </p:nvPr>
        </p:nvSpPr>
        <p:spPr>
          <a:xfrm>
            <a:off x="311700" y="1693050"/>
            <a:ext cx="8520600" cy="1757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“Connecting compatible music listeners”</a:t>
            </a:r>
            <a:endParaRPr sz="3800"/>
          </a:p>
          <a:p>
            <a:pPr indent="-469900" lvl="0" marL="457200" rtl="0" algn="ctr">
              <a:spcBef>
                <a:spcPts val="1200"/>
              </a:spcBef>
              <a:spcAft>
                <a:spcPts val="0"/>
              </a:spcAft>
              <a:buSzPts val="3800"/>
              <a:buChar char="-"/>
            </a:pPr>
            <a:r>
              <a:rPr i="1" lang="en" sz="3800"/>
              <a:t>Wavelength</a:t>
            </a:r>
            <a:endParaRPr i="1" sz="3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22" name="Shape 222"/>
        <p:cNvGrpSpPr/>
        <p:nvPr/>
      </p:nvGrpSpPr>
      <p:grpSpPr>
        <a:xfrm>
          <a:off x="0" y="0"/>
          <a:ext cx="0" cy="0"/>
          <a:chOff x="0" y="0"/>
          <a:chExt cx="0" cy="0"/>
        </a:xfrm>
      </p:grpSpPr>
      <p:cxnSp>
        <p:nvCxnSpPr>
          <p:cNvPr id="223" name="Google Shape;223;p33"/>
          <p:cNvCxnSpPr/>
          <p:nvPr/>
        </p:nvCxnSpPr>
        <p:spPr>
          <a:xfrm>
            <a:off x="4572000" y="344400"/>
            <a:ext cx="0" cy="4454700"/>
          </a:xfrm>
          <a:prstGeom prst="straightConnector1">
            <a:avLst/>
          </a:prstGeom>
          <a:noFill/>
          <a:ln cap="flat" cmpd="sng" w="28575">
            <a:solidFill>
              <a:schemeClr val="dk2"/>
            </a:solidFill>
            <a:prstDash val="solid"/>
            <a:round/>
            <a:headEnd len="med" w="med" type="none"/>
            <a:tailEnd len="med" w="med" type="none"/>
          </a:ln>
        </p:spPr>
      </p:cxnSp>
      <p:pic>
        <p:nvPicPr>
          <p:cNvPr id="224" name="Google Shape;224;p33"/>
          <p:cNvPicPr preferRelativeResize="0"/>
          <p:nvPr/>
        </p:nvPicPr>
        <p:blipFill>
          <a:blip r:embed="rId3">
            <a:alphaModFix/>
          </a:blip>
          <a:stretch>
            <a:fillRect/>
          </a:stretch>
        </p:blipFill>
        <p:spPr>
          <a:xfrm>
            <a:off x="7062262" y="2786687"/>
            <a:ext cx="1725075" cy="1725075"/>
          </a:xfrm>
          <a:prstGeom prst="rect">
            <a:avLst/>
          </a:prstGeom>
          <a:noFill/>
          <a:ln>
            <a:noFill/>
          </a:ln>
        </p:spPr>
      </p:pic>
      <p:pic>
        <p:nvPicPr>
          <p:cNvPr id="225" name="Google Shape;225;p33"/>
          <p:cNvPicPr preferRelativeResize="0"/>
          <p:nvPr/>
        </p:nvPicPr>
        <p:blipFill>
          <a:blip r:embed="rId4">
            <a:alphaModFix/>
          </a:blip>
          <a:stretch>
            <a:fillRect/>
          </a:stretch>
        </p:blipFill>
        <p:spPr>
          <a:xfrm>
            <a:off x="7074900" y="1007213"/>
            <a:ext cx="1699800" cy="1699800"/>
          </a:xfrm>
          <a:prstGeom prst="ellipse">
            <a:avLst/>
          </a:prstGeom>
          <a:noFill/>
          <a:ln>
            <a:noFill/>
          </a:ln>
        </p:spPr>
      </p:pic>
      <p:pic>
        <p:nvPicPr>
          <p:cNvPr id="226" name="Google Shape;226;p33"/>
          <p:cNvPicPr preferRelativeResize="0"/>
          <p:nvPr/>
        </p:nvPicPr>
        <p:blipFill>
          <a:blip r:embed="rId5">
            <a:alphaModFix/>
          </a:blip>
          <a:stretch>
            <a:fillRect/>
          </a:stretch>
        </p:blipFill>
        <p:spPr>
          <a:xfrm>
            <a:off x="6862132" y="72178"/>
            <a:ext cx="1979495" cy="817525"/>
          </a:xfrm>
          <a:prstGeom prst="rect">
            <a:avLst/>
          </a:prstGeom>
          <a:noFill/>
          <a:ln>
            <a:noFill/>
          </a:ln>
        </p:spPr>
      </p:pic>
      <p:pic>
        <p:nvPicPr>
          <p:cNvPr id="227" name="Google Shape;227;p33"/>
          <p:cNvPicPr preferRelativeResize="0"/>
          <p:nvPr/>
        </p:nvPicPr>
        <p:blipFill>
          <a:blip r:embed="rId6">
            <a:alphaModFix/>
          </a:blip>
          <a:stretch>
            <a:fillRect/>
          </a:stretch>
        </p:blipFill>
        <p:spPr>
          <a:xfrm>
            <a:off x="5157813" y="458712"/>
            <a:ext cx="1559263" cy="1559263"/>
          </a:xfrm>
          <a:prstGeom prst="rect">
            <a:avLst/>
          </a:prstGeom>
          <a:noFill/>
          <a:ln>
            <a:noFill/>
          </a:ln>
        </p:spPr>
      </p:pic>
      <p:pic>
        <p:nvPicPr>
          <p:cNvPr id="228" name="Google Shape;228;p33"/>
          <p:cNvPicPr preferRelativeResize="0"/>
          <p:nvPr/>
        </p:nvPicPr>
        <p:blipFill>
          <a:blip r:embed="rId7">
            <a:alphaModFix/>
          </a:blip>
          <a:stretch>
            <a:fillRect/>
          </a:stretch>
        </p:blipFill>
        <p:spPr>
          <a:xfrm>
            <a:off x="5232725" y="3062975"/>
            <a:ext cx="1484350" cy="1484350"/>
          </a:xfrm>
          <a:prstGeom prst="rect">
            <a:avLst/>
          </a:prstGeom>
          <a:noFill/>
          <a:ln>
            <a:noFill/>
          </a:ln>
        </p:spPr>
      </p:pic>
      <p:pic>
        <p:nvPicPr>
          <p:cNvPr id="229" name="Google Shape;229;p33"/>
          <p:cNvPicPr preferRelativeResize="0"/>
          <p:nvPr/>
        </p:nvPicPr>
        <p:blipFill>
          <a:blip r:embed="rId8">
            <a:alphaModFix/>
          </a:blip>
          <a:stretch>
            <a:fillRect/>
          </a:stretch>
        </p:blipFill>
        <p:spPr>
          <a:xfrm>
            <a:off x="426150" y="889701"/>
            <a:ext cx="1579150" cy="1579150"/>
          </a:xfrm>
          <a:prstGeom prst="rect">
            <a:avLst/>
          </a:prstGeom>
          <a:noFill/>
          <a:ln>
            <a:noFill/>
          </a:ln>
        </p:spPr>
      </p:pic>
      <p:sp>
        <p:nvSpPr>
          <p:cNvPr id="230" name="Google Shape;230;p33"/>
          <p:cNvSpPr txBox="1"/>
          <p:nvPr/>
        </p:nvSpPr>
        <p:spPr>
          <a:xfrm>
            <a:off x="572575" y="4667625"/>
            <a:ext cx="333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Finding People</a:t>
            </a:r>
            <a:endParaRPr b="1">
              <a:latin typeface="EB Garamond"/>
              <a:ea typeface="EB Garamond"/>
              <a:cs typeface="EB Garamond"/>
              <a:sym typeface="EB Garamond"/>
            </a:endParaRPr>
          </a:p>
        </p:txBody>
      </p:sp>
      <p:sp>
        <p:nvSpPr>
          <p:cNvPr id="231" name="Google Shape;231;p33"/>
          <p:cNvSpPr txBox="1"/>
          <p:nvPr/>
        </p:nvSpPr>
        <p:spPr>
          <a:xfrm>
            <a:off x="5232725" y="4667625"/>
            <a:ext cx="333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Finding Music</a:t>
            </a:r>
            <a:endParaRPr b="1">
              <a:latin typeface="EB Garamond"/>
              <a:ea typeface="EB Garamond"/>
              <a:cs typeface="EB Garamond"/>
              <a:sym typeface="EB Garamond"/>
            </a:endParaRPr>
          </a:p>
        </p:txBody>
      </p:sp>
      <p:sp>
        <p:nvSpPr>
          <p:cNvPr id="232" name="Google Shape;232;p33"/>
          <p:cNvSpPr/>
          <p:nvPr/>
        </p:nvSpPr>
        <p:spPr>
          <a:xfrm>
            <a:off x="2427450" y="2210100"/>
            <a:ext cx="4289100" cy="723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33"/>
          <p:cNvPicPr preferRelativeResize="0"/>
          <p:nvPr/>
        </p:nvPicPr>
        <p:blipFill rotWithShape="1">
          <a:blip r:embed="rId9">
            <a:alphaModFix/>
          </a:blip>
          <a:srcRect b="14133" l="0" r="0" t="0"/>
          <a:stretch/>
        </p:blipFill>
        <p:spPr>
          <a:xfrm>
            <a:off x="2560370" y="2290856"/>
            <a:ext cx="608193" cy="572700"/>
          </a:xfrm>
          <a:prstGeom prst="rect">
            <a:avLst/>
          </a:prstGeom>
          <a:noFill/>
          <a:ln>
            <a:noFill/>
          </a:ln>
        </p:spPr>
      </p:pic>
      <p:sp>
        <p:nvSpPr>
          <p:cNvPr id="234" name="Google Shape;234;p33"/>
          <p:cNvSpPr txBox="1"/>
          <p:nvPr/>
        </p:nvSpPr>
        <p:spPr>
          <a:xfrm>
            <a:off x="3124200" y="2215550"/>
            <a:ext cx="4161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latin typeface="Montserrat SemiBold"/>
                <a:ea typeface="Montserrat SemiBold"/>
                <a:cs typeface="Montserrat SemiBold"/>
                <a:sym typeface="Montserrat SemiBold"/>
              </a:rPr>
              <a:t>WAV</a:t>
            </a:r>
            <a:r>
              <a:rPr lang="en" sz="3500">
                <a:latin typeface="Montserrat SemiBold"/>
                <a:ea typeface="Montserrat SemiBold"/>
                <a:cs typeface="Montserrat SemiBold"/>
                <a:sym typeface="Montserrat SemiBold"/>
              </a:rPr>
              <a:t>E</a:t>
            </a:r>
            <a:r>
              <a:rPr lang="en" sz="3500">
                <a:latin typeface="Montserrat SemiBold"/>
                <a:ea typeface="Montserrat SemiBold"/>
                <a:cs typeface="Montserrat SemiBold"/>
                <a:sym typeface="Montserrat SemiBold"/>
              </a:rPr>
              <a:t>L</a:t>
            </a:r>
            <a:r>
              <a:rPr lang="en" sz="3500">
                <a:latin typeface="Montserrat SemiBold"/>
                <a:ea typeface="Montserrat SemiBold"/>
                <a:cs typeface="Montserrat SemiBold"/>
                <a:sym typeface="Montserrat SemiBold"/>
              </a:rPr>
              <a:t>E</a:t>
            </a:r>
            <a:r>
              <a:rPr lang="en" sz="3400">
                <a:latin typeface="Montserrat SemiBold"/>
                <a:ea typeface="Montserrat SemiBold"/>
                <a:cs typeface="Montserrat SemiBold"/>
                <a:sym typeface="Montserrat SemiBold"/>
              </a:rPr>
              <a:t>N</a:t>
            </a:r>
            <a:r>
              <a:rPr lang="en" sz="3500">
                <a:latin typeface="Montserrat SemiBold"/>
                <a:ea typeface="Montserrat SemiBold"/>
                <a:cs typeface="Montserrat SemiBold"/>
                <a:sym typeface="Montserrat SemiBold"/>
              </a:rPr>
              <a:t>G</a:t>
            </a:r>
            <a:r>
              <a:rPr lang="en" sz="3500">
                <a:latin typeface="Montserrat SemiBold"/>
                <a:ea typeface="Montserrat SemiBold"/>
                <a:cs typeface="Montserrat SemiBold"/>
                <a:sym typeface="Montserrat SemiBold"/>
              </a:rPr>
              <a:t>TH</a:t>
            </a:r>
            <a:endParaRPr sz="3500">
              <a:latin typeface="Montserrat SemiBold"/>
              <a:ea typeface="Montserrat SemiBold"/>
              <a:cs typeface="Montserrat SemiBold"/>
              <a:sym typeface="Montserrat SemiBold"/>
            </a:endParaRPr>
          </a:p>
        </p:txBody>
      </p:sp>
      <p:pic>
        <p:nvPicPr>
          <p:cNvPr id="235" name="Google Shape;235;p33"/>
          <p:cNvPicPr preferRelativeResize="0"/>
          <p:nvPr/>
        </p:nvPicPr>
        <p:blipFill>
          <a:blip r:embed="rId10">
            <a:alphaModFix/>
          </a:blip>
          <a:stretch>
            <a:fillRect/>
          </a:stretch>
        </p:blipFill>
        <p:spPr>
          <a:xfrm>
            <a:off x="572576" y="3245225"/>
            <a:ext cx="1974360" cy="1110576"/>
          </a:xfrm>
          <a:prstGeom prst="rect">
            <a:avLst/>
          </a:prstGeom>
          <a:noFill/>
          <a:ln>
            <a:noFill/>
          </a:ln>
        </p:spPr>
      </p:pic>
      <p:pic>
        <p:nvPicPr>
          <p:cNvPr id="236" name="Google Shape;236;p33"/>
          <p:cNvPicPr preferRelativeResize="0"/>
          <p:nvPr/>
        </p:nvPicPr>
        <p:blipFill>
          <a:blip r:embed="rId11">
            <a:alphaModFix/>
          </a:blip>
          <a:stretch>
            <a:fillRect/>
          </a:stretch>
        </p:blipFill>
        <p:spPr>
          <a:xfrm>
            <a:off x="2427449" y="1359692"/>
            <a:ext cx="1974350" cy="3200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4"/>
          <p:cNvPicPr preferRelativeResize="0"/>
          <p:nvPr/>
        </p:nvPicPr>
        <p:blipFill>
          <a:blip r:embed="rId3">
            <a:alphaModFix/>
          </a:blip>
          <a:stretch>
            <a:fillRect/>
          </a:stretch>
        </p:blipFill>
        <p:spPr>
          <a:xfrm>
            <a:off x="480650" y="415625"/>
            <a:ext cx="8182702" cy="431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45" name="Shape 245"/>
        <p:cNvGrpSpPr/>
        <p:nvPr/>
      </p:nvGrpSpPr>
      <p:grpSpPr>
        <a:xfrm>
          <a:off x="0" y="0"/>
          <a:ext cx="0" cy="0"/>
          <a:chOff x="0" y="0"/>
          <a:chExt cx="0" cy="0"/>
        </a:xfrm>
      </p:grpSpPr>
      <p:sp>
        <p:nvSpPr>
          <p:cNvPr id="246" name="Google Shape;24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Design Going Forward</a:t>
            </a:r>
            <a:endParaRPr/>
          </a:p>
        </p:txBody>
      </p:sp>
      <p:sp>
        <p:nvSpPr>
          <p:cNvPr id="247" name="Google Shape;247;p35"/>
          <p:cNvSpPr txBox="1"/>
          <p:nvPr/>
        </p:nvSpPr>
        <p:spPr>
          <a:xfrm>
            <a:off x="639025" y="2773075"/>
            <a:ext cx="21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EB Garamond"/>
                <a:ea typeface="EB Garamond"/>
                <a:cs typeface="EB Garamond"/>
                <a:sym typeface="EB Garamond"/>
              </a:rPr>
              <a:t>Simplicity</a:t>
            </a:r>
            <a:endParaRPr b="1" sz="1700">
              <a:latin typeface="EB Garamond"/>
              <a:ea typeface="EB Garamond"/>
              <a:cs typeface="EB Garamond"/>
              <a:sym typeface="EB Garamond"/>
            </a:endParaRPr>
          </a:p>
        </p:txBody>
      </p:sp>
      <p:sp>
        <p:nvSpPr>
          <p:cNvPr id="248" name="Google Shape;248;p35"/>
          <p:cNvSpPr txBox="1"/>
          <p:nvPr/>
        </p:nvSpPr>
        <p:spPr>
          <a:xfrm>
            <a:off x="3476688" y="2926100"/>
            <a:ext cx="21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EB Garamond"/>
                <a:ea typeface="EB Garamond"/>
                <a:cs typeface="EB Garamond"/>
                <a:sym typeface="EB Garamond"/>
              </a:rPr>
              <a:t>Focus on Live Listening Feature</a:t>
            </a:r>
            <a:endParaRPr b="1" sz="1700">
              <a:latin typeface="EB Garamond"/>
              <a:ea typeface="EB Garamond"/>
              <a:cs typeface="EB Garamond"/>
              <a:sym typeface="EB Garamond"/>
            </a:endParaRPr>
          </a:p>
        </p:txBody>
      </p:sp>
      <p:sp>
        <p:nvSpPr>
          <p:cNvPr id="249" name="Google Shape;249;p35"/>
          <p:cNvSpPr txBox="1"/>
          <p:nvPr/>
        </p:nvSpPr>
        <p:spPr>
          <a:xfrm>
            <a:off x="6314363" y="2923688"/>
            <a:ext cx="21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EB Garamond"/>
                <a:ea typeface="EB Garamond"/>
                <a:cs typeface="EB Garamond"/>
                <a:sym typeface="EB Garamond"/>
              </a:rPr>
              <a:t>More engaging design</a:t>
            </a:r>
            <a:endParaRPr b="1" sz="1700">
              <a:latin typeface="EB Garamond"/>
              <a:ea typeface="EB Garamond"/>
              <a:cs typeface="EB Garamond"/>
              <a:sym typeface="EB Garamond"/>
            </a:endParaRPr>
          </a:p>
        </p:txBody>
      </p:sp>
      <p:sp>
        <p:nvSpPr>
          <p:cNvPr id="250" name="Google Shape;250;p35"/>
          <p:cNvSpPr txBox="1"/>
          <p:nvPr/>
        </p:nvSpPr>
        <p:spPr>
          <a:xfrm>
            <a:off x="639025" y="3608475"/>
            <a:ext cx="798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1600">
                <a:solidFill>
                  <a:schemeClr val="dk1"/>
                </a:solidFill>
                <a:latin typeface="EB Garamond"/>
                <a:ea typeface="EB Garamond"/>
                <a:cs typeface="EB Garamond"/>
                <a:sym typeface="EB Garamond"/>
              </a:rPr>
              <a:t>Simplicity </a:t>
            </a:r>
            <a:r>
              <a:rPr lang="en" sz="1600">
                <a:solidFill>
                  <a:schemeClr val="dk1"/>
                </a:solidFill>
                <a:latin typeface="EB Garamond"/>
                <a:ea typeface="EB Garamond"/>
                <a:cs typeface="EB Garamond"/>
                <a:sym typeface="EB Garamond"/>
              </a:rPr>
              <a:t>and </a:t>
            </a:r>
            <a:r>
              <a:rPr b="1" lang="en" sz="1600">
                <a:solidFill>
                  <a:schemeClr val="dk1"/>
                </a:solidFill>
                <a:latin typeface="EB Garamond"/>
                <a:ea typeface="EB Garamond"/>
                <a:cs typeface="EB Garamond"/>
                <a:sym typeface="EB Garamond"/>
              </a:rPr>
              <a:t>fun</a:t>
            </a:r>
            <a:r>
              <a:rPr lang="en" sz="1600">
                <a:solidFill>
                  <a:schemeClr val="dk1"/>
                </a:solidFill>
                <a:latin typeface="EB Garamond"/>
                <a:ea typeface="EB Garamond"/>
                <a:cs typeface="EB Garamond"/>
                <a:sym typeface="EB Garamond"/>
              </a:rPr>
              <a:t> may conflict. User testing showed us that there is a fine balance between keeping designs simple while also keeping the user </a:t>
            </a:r>
            <a:r>
              <a:rPr lang="en" sz="1600">
                <a:solidFill>
                  <a:schemeClr val="dk1"/>
                </a:solidFill>
                <a:latin typeface="EB Garamond"/>
                <a:ea typeface="EB Garamond"/>
                <a:cs typeface="EB Garamond"/>
                <a:sym typeface="EB Garamond"/>
              </a:rPr>
              <a:t>engaged.</a:t>
            </a:r>
            <a:endParaRPr sz="1600">
              <a:solidFill>
                <a:schemeClr val="dk1"/>
              </a:solidFill>
              <a:latin typeface="EB Garamond"/>
              <a:ea typeface="EB Garamond"/>
              <a:cs typeface="EB Garamond"/>
              <a:sym typeface="EB Garamond"/>
            </a:endParaRPr>
          </a:p>
        </p:txBody>
      </p:sp>
      <p:pic>
        <p:nvPicPr>
          <p:cNvPr id="251" name="Google Shape;251;p35"/>
          <p:cNvPicPr preferRelativeResize="0"/>
          <p:nvPr/>
        </p:nvPicPr>
        <p:blipFill rotWithShape="1">
          <a:blip r:embed="rId3">
            <a:alphaModFix/>
          </a:blip>
          <a:srcRect b="19309" l="0" r="0" t="0"/>
          <a:stretch/>
        </p:blipFill>
        <p:spPr>
          <a:xfrm>
            <a:off x="1251649" y="1824466"/>
            <a:ext cx="1090950" cy="880273"/>
          </a:xfrm>
          <a:prstGeom prst="rect">
            <a:avLst/>
          </a:prstGeom>
          <a:noFill/>
          <a:ln>
            <a:noFill/>
          </a:ln>
        </p:spPr>
      </p:pic>
      <p:pic>
        <p:nvPicPr>
          <p:cNvPr id="252" name="Google Shape;252;p35"/>
          <p:cNvPicPr preferRelativeResize="0"/>
          <p:nvPr/>
        </p:nvPicPr>
        <p:blipFill rotWithShape="1">
          <a:blip r:embed="rId4">
            <a:alphaModFix/>
          </a:blip>
          <a:srcRect b="17369" l="0" r="0" t="0"/>
          <a:stretch/>
        </p:blipFill>
        <p:spPr>
          <a:xfrm>
            <a:off x="6864200" y="1945533"/>
            <a:ext cx="1090950" cy="901455"/>
          </a:xfrm>
          <a:prstGeom prst="rect">
            <a:avLst/>
          </a:prstGeom>
          <a:noFill/>
          <a:ln>
            <a:noFill/>
          </a:ln>
        </p:spPr>
      </p:pic>
      <p:pic>
        <p:nvPicPr>
          <p:cNvPr id="253" name="Google Shape;253;p35"/>
          <p:cNvPicPr preferRelativeResize="0"/>
          <p:nvPr/>
        </p:nvPicPr>
        <p:blipFill>
          <a:blip r:embed="rId5">
            <a:alphaModFix/>
          </a:blip>
          <a:stretch>
            <a:fillRect/>
          </a:stretch>
        </p:blipFill>
        <p:spPr>
          <a:xfrm>
            <a:off x="3794988" y="1619250"/>
            <a:ext cx="1554025" cy="155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idx="1" type="body"/>
          </p:nvPr>
        </p:nvSpPr>
        <p:spPr>
          <a:xfrm>
            <a:off x="311700" y="2172300"/>
            <a:ext cx="8520600" cy="798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800"/>
              <a:t>Thank You!</a:t>
            </a:r>
            <a:endParaRPr sz="3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752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Mission Statement</a:t>
            </a:r>
            <a:endParaRPr/>
          </a:p>
        </p:txBody>
      </p:sp>
      <p:sp>
        <p:nvSpPr>
          <p:cNvPr id="72" name="Google Shape;72;p15"/>
          <p:cNvSpPr txBox="1"/>
          <p:nvPr>
            <p:ph idx="1" type="body"/>
          </p:nvPr>
        </p:nvSpPr>
        <p:spPr>
          <a:xfrm>
            <a:off x="340000" y="975600"/>
            <a:ext cx="563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aim with Wavelength is make it easier for people with similar music tastes to connect. We believe music is better when you share it with others!</a:t>
            </a:r>
            <a:endParaRPr/>
          </a:p>
        </p:txBody>
      </p:sp>
      <p:sp>
        <p:nvSpPr>
          <p:cNvPr id="73" name="Google Shape;73;p15"/>
          <p:cNvSpPr txBox="1"/>
          <p:nvPr>
            <p:ph type="title"/>
          </p:nvPr>
        </p:nvSpPr>
        <p:spPr>
          <a:xfrm>
            <a:off x="4083275" y="2767850"/>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 Proposition</a:t>
            </a:r>
            <a:endParaRPr/>
          </a:p>
        </p:txBody>
      </p:sp>
      <p:sp>
        <p:nvSpPr>
          <p:cNvPr id="74" name="Google Shape;74;p15"/>
          <p:cNvSpPr txBox="1"/>
          <p:nvPr>
            <p:ph idx="1" type="body"/>
          </p:nvPr>
        </p:nvSpPr>
        <p:spPr>
          <a:xfrm>
            <a:off x="4083275" y="3340550"/>
            <a:ext cx="4513500" cy="21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Connecting compatible music listeners.</a:t>
            </a:r>
            <a:endParaRPr/>
          </a:p>
        </p:txBody>
      </p:sp>
      <p:pic>
        <p:nvPicPr>
          <p:cNvPr id="75" name="Google Shape;75;p15"/>
          <p:cNvPicPr preferRelativeResize="0"/>
          <p:nvPr/>
        </p:nvPicPr>
        <p:blipFill>
          <a:blip r:embed="rId3">
            <a:alphaModFix/>
          </a:blip>
          <a:stretch>
            <a:fillRect/>
          </a:stretch>
        </p:blipFill>
        <p:spPr>
          <a:xfrm>
            <a:off x="799675" y="2343150"/>
            <a:ext cx="2463050" cy="246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275225"/>
            <a:ext cx="572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Problem/Solution Overview</a:t>
            </a:r>
            <a:endParaRPr/>
          </a:p>
        </p:txBody>
      </p:sp>
      <p:sp>
        <p:nvSpPr>
          <p:cNvPr id="81" name="Google Shape;81;p16"/>
          <p:cNvSpPr txBox="1"/>
          <p:nvPr>
            <p:ph idx="1" type="body"/>
          </p:nvPr>
        </p:nvSpPr>
        <p:spPr>
          <a:xfrm>
            <a:off x="340000" y="975600"/>
            <a:ext cx="83559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It can be difficult to find friends with the same taste in music. There is a vast pool of musical genres and artists, AND growing number of ways to consume music.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Our solution, Wavelength, is a platform where users are matched with one another based on sampled music taste and geographical proximity. We encourage users to chat about their music taste, share songs with each other, or even meet in real life and go to a concert together.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t>Important distinction to be made: Wavelength is NOT a competitor to music streaming or </a:t>
            </a:r>
            <a:r>
              <a:rPr b="1" lang="en"/>
              <a:t>purchasing</a:t>
            </a:r>
            <a:r>
              <a:rPr b="1" lang="en"/>
              <a:t> platforms.</a:t>
            </a:r>
            <a:endParaRPr b="1"/>
          </a:p>
        </p:txBody>
      </p:sp>
      <p:pic>
        <p:nvPicPr>
          <p:cNvPr id="82" name="Google Shape;82;p16"/>
          <p:cNvPicPr preferRelativeResize="0"/>
          <p:nvPr/>
        </p:nvPicPr>
        <p:blipFill rotWithShape="1">
          <a:blip r:embed="rId3">
            <a:alphaModFix/>
          </a:blip>
          <a:srcRect b="22563" l="26387" r="29751" t="18967"/>
          <a:stretch/>
        </p:blipFill>
        <p:spPr>
          <a:xfrm>
            <a:off x="8557524" y="0"/>
            <a:ext cx="586476" cy="1042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100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1000"/>
                                        <p:tgtEl>
                                          <p:spTgt spid="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1000"/>
                                        <p:tgtEl>
                                          <p:spTgt spid="8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86" name="Shape 86"/>
        <p:cNvGrpSpPr/>
        <p:nvPr/>
      </p:nvGrpSpPr>
      <p:grpSpPr>
        <a:xfrm>
          <a:off x="0" y="0"/>
          <a:ext cx="0" cy="0"/>
          <a:chOff x="0" y="0"/>
          <a:chExt cx="0" cy="0"/>
        </a:xfrm>
      </p:grpSpPr>
      <p:sp>
        <p:nvSpPr>
          <p:cNvPr id="87" name="Google Shape;87;p17"/>
          <p:cNvSpPr txBox="1"/>
          <p:nvPr/>
        </p:nvSpPr>
        <p:spPr>
          <a:xfrm>
            <a:off x="384000" y="2263550"/>
            <a:ext cx="223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After numerous trial sketches, we settled on this interface because it best accomplished our goals of </a:t>
            </a:r>
            <a:r>
              <a:rPr b="1" lang="en">
                <a:latin typeface="EB Garamond"/>
                <a:ea typeface="EB Garamond"/>
                <a:cs typeface="EB Garamond"/>
                <a:sym typeface="EB Garamond"/>
              </a:rPr>
              <a:t>simplicity </a:t>
            </a:r>
            <a:r>
              <a:rPr lang="en">
                <a:latin typeface="EB Garamond"/>
                <a:ea typeface="EB Garamond"/>
                <a:cs typeface="EB Garamond"/>
                <a:sym typeface="EB Garamond"/>
              </a:rPr>
              <a:t>and </a:t>
            </a:r>
            <a:r>
              <a:rPr b="1" lang="en">
                <a:latin typeface="EB Garamond"/>
                <a:ea typeface="EB Garamond"/>
                <a:cs typeface="EB Garamond"/>
                <a:sym typeface="EB Garamond"/>
              </a:rPr>
              <a:t>minimizing clicks to get to important pages</a:t>
            </a:r>
            <a:r>
              <a:rPr lang="en">
                <a:latin typeface="EB Garamond"/>
                <a:ea typeface="EB Garamond"/>
                <a:cs typeface="EB Garamond"/>
                <a:sym typeface="EB Garamond"/>
              </a:rPr>
              <a:t>.</a:t>
            </a:r>
            <a:endParaRPr>
              <a:latin typeface="EB Garamond"/>
              <a:ea typeface="EB Garamond"/>
              <a:cs typeface="EB Garamond"/>
              <a:sym typeface="EB Garamond"/>
            </a:endParaRPr>
          </a:p>
        </p:txBody>
      </p:sp>
      <p:sp>
        <p:nvSpPr>
          <p:cNvPr id="88" name="Google Shape;88;p17"/>
          <p:cNvSpPr txBox="1"/>
          <p:nvPr>
            <p:ph type="title"/>
          </p:nvPr>
        </p:nvSpPr>
        <p:spPr>
          <a:xfrm>
            <a:off x="0" y="1566700"/>
            <a:ext cx="561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Selected Interface</a:t>
            </a:r>
            <a:endParaRPr/>
          </a:p>
        </p:txBody>
      </p:sp>
      <p:pic>
        <p:nvPicPr>
          <p:cNvPr id="89" name="Google Shape;89;p17"/>
          <p:cNvPicPr preferRelativeResize="0"/>
          <p:nvPr/>
        </p:nvPicPr>
        <p:blipFill rotWithShape="1">
          <a:blip r:embed="rId3">
            <a:alphaModFix/>
          </a:blip>
          <a:srcRect b="16863" l="11199" r="5653" t="8880"/>
          <a:stretch/>
        </p:blipFill>
        <p:spPr>
          <a:xfrm rot="-5400000">
            <a:off x="3583726" y="-409276"/>
            <a:ext cx="5158475" cy="59620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243725" y="8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Lo-Fi Prototype Structure</a:t>
            </a:r>
            <a:endParaRPr/>
          </a:p>
        </p:txBody>
      </p:sp>
      <p:sp>
        <p:nvSpPr>
          <p:cNvPr id="95" name="Google Shape;95;p18"/>
          <p:cNvSpPr/>
          <p:nvPr/>
        </p:nvSpPr>
        <p:spPr>
          <a:xfrm>
            <a:off x="4612700" y="3446525"/>
            <a:ext cx="3244500" cy="16446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nvSpPr>
        <p:spPr>
          <a:xfrm>
            <a:off x="4896800" y="3588500"/>
            <a:ext cx="18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97" name="Google Shape;97;p18"/>
          <p:cNvSpPr txBox="1"/>
          <p:nvPr/>
        </p:nvSpPr>
        <p:spPr>
          <a:xfrm>
            <a:off x="5996650" y="3446525"/>
            <a:ext cx="26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We utilized Marvel App</a:t>
            </a:r>
            <a:r>
              <a:rPr lang="en">
                <a:latin typeface="EB Garamond"/>
                <a:ea typeface="EB Garamond"/>
                <a:cs typeface="EB Garamond"/>
                <a:sym typeface="EB Garamond"/>
              </a:rPr>
              <a:t> to link our sketched UI together with hotspots.</a:t>
            </a:r>
            <a:endParaRPr>
              <a:latin typeface="EB Garamond"/>
              <a:ea typeface="EB Garamond"/>
              <a:cs typeface="EB Garamond"/>
              <a:sym typeface="EB Garamond"/>
            </a:endParaRPr>
          </a:p>
        </p:txBody>
      </p:sp>
      <p:pic>
        <p:nvPicPr>
          <p:cNvPr id="98" name="Google Shape;98;p18"/>
          <p:cNvPicPr preferRelativeResize="0"/>
          <p:nvPr/>
        </p:nvPicPr>
        <p:blipFill>
          <a:blip r:embed="rId3">
            <a:alphaModFix/>
          </a:blip>
          <a:stretch>
            <a:fillRect/>
          </a:stretch>
        </p:blipFill>
        <p:spPr>
          <a:xfrm>
            <a:off x="122925" y="836368"/>
            <a:ext cx="1316734" cy="2031281"/>
          </a:xfrm>
          <a:prstGeom prst="rect">
            <a:avLst/>
          </a:prstGeom>
          <a:noFill/>
          <a:ln>
            <a:noFill/>
          </a:ln>
        </p:spPr>
      </p:pic>
      <p:pic>
        <p:nvPicPr>
          <p:cNvPr id="99" name="Google Shape;99;p18"/>
          <p:cNvPicPr preferRelativeResize="0"/>
          <p:nvPr/>
        </p:nvPicPr>
        <p:blipFill>
          <a:blip r:embed="rId4">
            <a:alphaModFix/>
          </a:blip>
          <a:stretch>
            <a:fillRect/>
          </a:stretch>
        </p:blipFill>
        <p:spPr>
          <a:xfrm>
            <a:off x="1531727" y="819345"/>
            <a:ext cx="1332433" cy="2051725"/>
          </a:xfrm>
          <a:prstGeom prst="rect">
            <a:avLst/>
          </a:prstGeom>
          <a:noFill/>
          <a:ln>
            <a:noFill/>
          </a:ln>
        </p:spPr>
      </p:pic>
      <p:pic>
        <p:nvPicPr>
          <p:cNvPr id="100" name="Google Shape;100;p18"/>
          <p:cNvPicPr preferRelativeResize="0"/>
          <p:nvPr/>
        </p:nvPicPr>
        <p:blipFill>
          <a:blip r:embed="rId5">
            <a:alphaModFix/>
          </a:blip>
          <a:stretch>
            <a:fillRect/>
          </a:stretch>
        </p:blipFill>
        <p:spPr>
          <a:xfrm>
            <a:off x="2956226" y="843128"/>
            <a:ext cx="1282151" cy="2004177"/>
          </a:xfrm>
          <a:prstGeom prst="rect">
            <a:avLst/>
          </a:prstGeom>
          <a:noFill/>
          <a:ln>
            <a:noFill/>
          </a:ln>
        </p:spPr>
      </p:pic>
      <p:pic>
        <p:nvPicPr>
          <p:cNvPr id="101" name="Google Shape;101;p18"/>
          <p:cNvPicPr preferRelativeResize="0"/>
          <p:nvPr/>
        </p:nvPicPr>
        <p:blipFill>
          <a:blip r:embed="rId6">
            <a:alphaModFix/>
          </a:blip>
          <a:stretch>
            <a:fillRect/>
          </a:stretch>
        </p:blipFill>
        <p:spPr>
          <a:xfrm>
            <a:off x="5754950" y="838309"/>
            <a:ext cx="1316724" cy="2013816"/>
          </a:xfrm>
          <a:prstGeom prst="rect">
            <a:avLst/>
          </a:prstGeom>
          <a:noFill/>
          <a:ln>
            <a:noFill/>
          </a:ln>
        </p:spPr>
      </p:pic>
      <p:pic>
        <p:nvPicPr>
          <p:cNvPr id="102" name="Google Shape;102;p18"/>
          <p:cNvPicPr preferRelativeResize="0"/>
          <p:nvPr/>
        </p:nvPicPr>
        <p:blipFill>
          <a:blip r:embed="rId7">
            <a:alphaModFix/>
          </a:blip>
          <a:stretch>
            <a:fillRect/>
          </a:stretch>
        </p:blipFill>
        <p:spPr>
          <a:xfrm>
            <a:off x="2955925" y="2998800"/>
            <a:ext cx="1316725" cy="1994519"/>
          </a:xfrm>
          <a:prstGeom prst="rect">
            <a:avLst/>
          </a:prstGeom>
          <a:noFill/>
          <a:ln>
            <a:noFill/>
          </a:ln>
        </p:spPr>
      </p:pic>
      <p:pic>
        <p:nvPicPr>
          <p:cNvPr id="103" name="Google Shape;103;p18"/>
          <p:cNvPicPr preferRelativeResize="0"/>
          <p:nvPr/>
        </p:nvPicPr>
        <p:blipFill>
          <a:blip r:embed="rId8">
            <a:alphaModFix/>
          </a:blip>
          <a:stretch>
            <a:fillRect/>
          </a:stretch>
        </p:blipFill>
        <p:spPr>
          <a:xfrm>
            <a:off x="4330438" y="824078"/>
            <a:ext cx="1316726" cy="2031621"/>
          </a:xfrm>
          <a:prstGeom prst="rect">
            <a:avLst/>
          </a:prstGeom>
          <a:noFill/>
          <a:ln>
            <a:noFill/>
          </a:ln>
        </p:spPr>
      </p:pic>
      <p:pic>
        <p:nvPicPr>
          <p:cNvPr id="104" name="Google Shape;104;p18"/>
          <p:cNvPicPr preferRelativeResize="0"/>
          <p:nvPr/>
        </p:nvPicPr>
        <p:blipFill>
          <a:blip r:embed="rId9">
            <a:alphaModFix/>
          </a:blip>
          <a:stretch>
            <a:fillRect/>
          </a:stretch>
        </p:blipFill>
        <p:spPr>
          <a:xfrm>
            <a:off x="7179453" y="817788"/>
            <a:ext cx="1332426" cy="2044193"/>
          </a:xfrm>
          <a:prstGeom prst="rect">
            <a:avLst/>
          </a:prstGeom>
          <a:noFill/>
          <a:ln>
            <a:noFill/>
          </a:ln>
        </p:spPr>
      </p:pic>
      <p:pic>
        <p:nvPicPr>
          <p:cNvPr id="105" name="Google Shape;105;p18"/>
          <p:cNvPicPr preferRelativeResize="0"/>
          <p:nvPr/>
        </p:nvPicPr>
        <p:blipFill>
          <a:blip r:embed="rId10">
            <a:alphaModFix/>
          </a:blip>
          <a:stretch>
            <a:fillRect/>
          </a:stretch>
        </p:blipFill>
        <p:spPr>
          <a:xfrm>
            <a:off x="107225" y="2995863"/>
            <a:ext cx="1332425" cy="2008452"/>
          </a:xfrm>
          <a:prstGeom prst="rect">
            <a:avLst/>
          </a:prstGeom>
          <a:noFill/>
          <a:ln>
            <a:noFill/>
          </a:ln>
        </p:spPr>
      </p:pic>
      <p:pic>
        <p:nvPicPr>
          <p:cNvPr id="106" name="Google Shape;106;p18"/>
          <p:cNvPicPr preferRelativeResize="0"/>
          <p:nvPr/>
        </p:nvPicPr>
        <p:blipFill>
          <a:blip r:embed="rId11">
            <a:alphaModFix/>
          </a:blip>
          <a:stretch>
            <a:fillRect/>
          </a:stretch>
        </p:blipFill>
        <p:spPr>
          <a:xfrm>
            <a:off x="1531725" y="2980775"/>
            <a:ext cx="1316724" cy="2014603"/>
          </a:xfrm>
          <a:prstGeom prst="rect">
            <a:avLst/>
          </a:prstGeom>
          <a:noFill/>
          <a:ln>
            <a:noFill/>
          </a:ln>
        </p:spPr>
      </p:pic>
      <p:pic>
        <p:nvPicPr>
          <p:cNvPr id="107" name="Google Shape;107;p18"/>
          <p:cNvPicPr preferRelativeResize="0"/>
          <p:nvPr/>
        </p:nvPicPr>
        <p:blipFill>
          <a:blip r:embed="rId12">
            <a:alphaModFix/>
          </a:blip>
          <a:stretch>
            <a:fillRect/>
          </a:stretch>
        </p:blipFill>
        <p:spPr>
          <a:xfrm>
            <a:off x="4380125" y="3018375"/>
            <a:ext cx="1282151" cy="19867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11" name="Shape 111"/>
        <p:cNvGrpSpPr/>
        <p:nvPr/>
      </p:nvGrpSpPr>
      <p:grpSpPr>
        <a:xfrm>
          <a:off x="0" y="0"/>
          <a:ext cx="0" cy="0"/>
          <a:chOff x="0" y="0"/>
          <a:chExt cx="0" cy="0"/>
        </a:xfrm>
      </p:grpSpPr>
      <p:sp>
        <p:nvSpPr>
          <p:cNvPr id="112" name="Google Shape;112;p19"/>
          <p:cNvSpPr txBox="1"/>
          <p:nvPr/>
        </p:nvSpPr>
        <p:spPr>
          <a:xfrm>
            <a:off x="639025" y="3289450"/>
            <a:ext cx="2190600" cy="8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Create a profile</a:t>
            </a:r>
            <a:endParaRPr>
              <a:latin typeface="EB Garamond Medium"/>
              <a:ea typeface="EB Garamond Medium"/>
              <a:cs typeface="EB Garamond Medium"/>
              <a:sym typeface="EB Garamond Medium"/>
            </a:endParaRPr>
          </a:p>
        </p:txBody>
      </p:sp>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Tasks</a:t>
            </a:r>
            <a:endParaRPr/>
          </a:p>
        </p:txBody>
      </p:sp>
      <p:sp>
        <p:nvSpPr>
          <p:cNvPr id="114" name="Google Shape;114;p19"/>
          <p:cNvSpPr txBox="1"/>
          <p:nvPr/>
        </p:nvSpPr>
        <p:spPr>
          <a:xfrm>
            <a:off x="639025" y="1641125"/>
            <a:ext cx="21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Simple</a:t>
            </a:r>
            <a:endParaRPr b="1">
              <a:latin typeface="EB Garamond"/>
              <a:ea typeface="EB Garamond"/>
              <a:cs typeface="EB Garamond"/>
              <a:sym typeface="EB Garamond"/>
            </a:endParaRPr>
          </a:p>
        </p:txBody>
      </p:sp>
      <p:sp>
        <p:nvSpPr>
          <p:cNvPr id="115" name="Google Shape;115;p19"/>
          <p:cNvSpPr txBox="1"/>
          <p:nvPr/>
        </p:nvSpPr>
        <p:spPr>
          <a:xfrm>
            <a:off x="3443738" y="1641125"/>
            <a:ext cx="21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Medium</a:t>
            </a:r>
            <a:endParaRPr b="1">
              <a:latin typeface="EB Garamond"/>
              <a:ea typeface="EB Garamond"/>
              <a:cs typeface="EB Garamond"/>
              <a:sym typeface="EB Garamond"/>
            </a:endParaRPr>
          </a:p>
        </p:txBody>
      </p:sp>
      <p:sp>
        <p:nvSpPr>
          <p:cNvPr id="116" name="Google Shape;116;p19"/>
          <p:cNvSpPr txBox="1"/>
          <p:nvPr/>
        </p:nvSpPr>
        <p:spPr>
          <a:xfrm>
            <a:off x="6210100" y="1641125"/>
            <a:ext cx="21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Complex</a:t>
            </a:r>
            <a:endParaRPr b="1">
              <a:latin typeface="EB Garamond"/>
              <a:ea typeface="EB Garamond"/>
              <a:cs typeface="EB Garamond"/>
              <a:sym typeface="EB Garamond"/>
            </a:endParaRPr>
          </a:p>
        </p:txBody>
      </p:sp>
      <p:sp>
        <p:nvSpPr>
          <p:cNvPr id="117" name="Google Shape;117;p19"/>
          <p:cNvSpPr txBox="1"/>
          <p:nvPr/>
        </p:nvSpPr>
        <p:spPr>
          <a:xfrm>
            <a:off x="3443750" y="3289450"/>
            <a:ext cx="2190600" cy="8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View a friend’s profile</a:t>
            </a:r>
            <a:endParaRPr>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EB Garamond Medium"/>
              <a:ea typeface="EB Garamond Medium"/>
              <a:cs typeface="EB Garamond Medium"/>
              <a:sym typeface="EB Garamond Medium"/>
            </a:endParaRPr>
          </a:p>
        </p:txBody>
      </p:sp>
      <p:sp>
        <p:nvSpPr>
          <p:cNvPr id="118" name="Google Shape;118;p19"/>
          <p:cNvSpPr txBox="1"/>
          <p:nvPr/>
        </p:nvSpPr>
        <p:spPr>
          <a:xfrm>
            <a:off x="6314375" y="3289450"/>
            <a:ext cx="2190600" cy="8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B Garamond Medium"/>
                <a:ea typeface="EB Garamond Medium"/>
                <a:cs typeface="EB Garamond Medium"/>
                <a:sym typeface="EB Garamond Medium"/>
              </a:rPr>
              <a:t>Live listener-to-listener interaction </a:t>
            </a:r>
            <a:endParaRPr>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EB Garamond Medium"/>
              <a:ea typeface="EB Garamond Medium"/>
              <a:cs typeface="EB Garamond Medium"/>
              <a:sym typeface="EB Garamond Medium"/>
            </a:endParaRPr>
          </a:p>
          <a:p>
            <a:pPr indent="0" lvl="0" marL="0" rtl="0" algn="ctr">
              <a:spcBef>
                <a:spcPts val="0"/>
              </a:spcBef>
              <a:spcAft>
                <a:spcPts val="0"/>
              </a:spcAft>
              <a:buNone/>
            </a:pPr>
            <a:r>
              <a:t/>
            </a:r>
            <a:endParaRPr>
              <a:latin typeface="EB Garamond Medium"/>
              <a:ea typeface="EB Garamond Medium"/>
              <a:cs typeface="EB Garamond Medium"/>
              <a:sym typeface="EB Garamond Medium"/>
            </a:endParaRPr>
          </a:p>
        </p:txBody>
      </p:sp>
      <p:pic>
        <p:nvPicPr>
          <p:cNvPr id="119" name="Google Shape;119;p19"/>
          <p:cNvPicPr preferRelativeResize="0"/>
          <p:nvPr/>
        </p:nvPicPr>
        <p:blipFill rotWithShape="1">
          <a:blip r:embed="rId3">
            <a:alphaModFix/>
          </a:blip>
          <a:srcRect b="18745" l="0" r="0" t="0"/>
          <a:stretch/>
        </p:blipFill>
        <p:spPr>
          <a:xfrm>
            <a:off x="1019338" y="2041325"/>
            <a:ext cx="1429976" cy="1161900"/>
          </a:xfrm>
          <a:prstGeom prst="rect">
            <a:avLst/>
          </a:prstGeom>
          <a:noFill/>
          <a:ln>
            <a:noFill/>
          </a:ln>
        </p:spPr>
      </p:pic>
      <p:pic>
        <p:nvPicPr>
          <p:cNvPr id="120" name="Google Shape;120;p19"/>
          <p:cNvPicPr preferRelativeResize="0"/>
          <p:nvPr/>
        </p:nvPicPr>
        <p:blipFill rotWithShape="1">
          <a:blip r:embed="rId4">
            <a:alphaModFix/>
          </a:blip>
          <a:srcRect b="19270" l="0" r="0" t="0"/>
          <a:stretch/>
        </p:blipFill>
        <p:spPr>
          <a:xfrm>
            <a:off x="3937350" y="2136504"/>
            <a:ext cx="1203388" cy="971534"/>
          </a:xfrm>
          <a:prstGeom prst="rect">
            <a:avLst/>
          </a:prstGeom>
          <a:noFill/>
          <a:ln>
            <a:noFill/>
          </a:ln>
        </p:spPr>
      </p:pic>
      <p:pic>
        <p:nvPicPr>
          <p:cNvPr id="121" name="Google Shape;121;p19"/>
          <p:cNvPicPr preferRelativeResize="0"/>
          <p:nvPr/>
        </p:nvPicPr>
        <p:blipFill rotWithShape="1">
          <a:blip r:embed="rId5">
            <a:alphaModFix/>
          </a:blip>
          <a:srcRect b="19543" l="0" r="0" t="0"/>
          <a:stretch/>
        </p:blipFill>
        <p:spPr>
          <a:xfrm>
            <a:off x="6415325" y="2306575"/>
            <a:ext cx="646474" cy="520124"/>
          </a:xfrm>
          <a:prstGeom prst="rect">
            <a:avLst/>
          </a:prstGeom>
          <a:noFill/>
          <a:ln>
            <a:noFill/>
          </a:ln>
        </p:spPr>
      </p:pic>
      <p:pic>
        <p:nvPicPr>
          <p:cNvPr id="122" name="Google Shape;122;p19"/>
          <p:cNvPicPr preferRelativeResize="0"/>
          <p:nvPr/>
        </p:nvPicPr>
        <p:blipFill rotWithShape="1">
          <a:blip r:embed="rId5">
            <a:alphaModFix/>
          </a:blip>
          <a:srcRect b="19543" l="0" r="0" t="0"/>
          <a:stretch/>
        </p:blipFill>
        <p:spPr>
          <a:xfrm>
            <a:off x="7549000" y="2306575"/>
            <a:ext cx="646474" cy="520124"/>
          </a:xfrm>
          <a:prstGeom prst="rect">
            <a:avLst/>
          </a:prstGeom>
          <a:noFill/>
          <a:ln>
            <a:noFill/>
          </a:ln>
        </p:spPr>
      </p:pic>
      <p:sp>
        <p:nvSpPr>
          <p:cNvPr id="123" name="Google Shape;123;p19"/>
          <p:cNvSpPr/>
          <p:nvPr/>
        </p:nvSpPr>
        <p:spPr>
          <a:xfrm>
            <a:off x="7061800" y="2465850"/>
            <a:ext cx="487200" cy="201600"/>
          </a:xfrm>
          <a:prstGeom prst="lef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425825" y="1455800"/>
            <a:ext cx="2834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Task: Create a Profile</a:t>
            </a:r>
            <a:endParaRPr/>
          </a:p>
        </p:txBody>
      </p:sp>
      <p:pic>
        <p:nvPicPr>
          <p:cNvPr id="129" name="Google Shape;129;p20"/>
          <p:cNvPicPr preferRelativeResize="0"/>
          <p:nvPr/>
        </p:nvPicPr>
        <p:blipFill>
          <a:blip r:embed="rId3">
            <a:alphaModFix/>
          </a:blip>
          <a:stretch>
            <a:fillRect/>
          </a:stretch>
        </p:blipFill>
        <p:spPr>
          <a:xfrm>
            <a:off x="4730840" y="0"/>
            <a:ext cx="441316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466575" y="1243850"/>
            <a:ext cx="3633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Moderate Task: View a friend’s profile</a:t>
            </a:r>
            <a:endParaRPr/>
          </a:p>
        </p:txBody>
      </p:sp>
      <p:pic>
        <p:nvPicPr>
          <p:cNvPr id="135" name="Google Shape;135;p21"/>
          <p:cNvPicPr preferRelativeResize="0"/>
          <p:nvPr/>
        </p:nvPicPr>
        <p:blipFill rotWithShape="1">
          <a:blip r:embed="rId3">
            <a:alphaModFix/>
          </a:blip>
          <a:srcRect b="11187" l="-1180" r="1180" t="-4881"/>
          <a:stretch/>
        </p:blipFill>
        <p:spPr>
          <a:xfrm>
            <a:off x="4389350" y="239600"/>
            <a:ext cx="4754649" cy="4298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131212"/>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